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8" r:id="rId4"/>
    <p:sldId id="269" r:id="rId5"/>
    <p:sldId id="270" r:id="rId6"/>
    <p:sldId id="272" r:id="rId7"/>
    <p:sldId id="271" r:id="rId8"/>
    <p:sldId id="267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Ebrima" panose="02000000000000000000" pitchFamily="2" charset="0"/>
      <p:regular r:id="rId16"/>
      <p:bold r:id="rId17"/>
    </p:embeddedFont>
    <p:embeddedFont>
      <p:font typeface="Segoe Script" panose="030B0504020000000003" pitchFamily="66" charset="0"/>
      <p:regular r:id="rId18"/>
      <p:bold r:id="rId19"/>
    </p:embeddedFont>
    <p:embeddedFont>
      <p:font typeface="Now Heavy" panose="020B0600000101010101" charset="0"/>
      <p:regular r:id="rId20"/>
    </p:embeddedFont>
    <p:embeddedFont>
      <p:font typeface="Gothic A1 Medium" panose="020B0600000101010101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02313" y="723457"/>
            <a:ext cx="16864324" cy="8840087"/>
            <a:chOff x="0" y="0"/>
            <a:chExt cx="4441633" cy="23282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41632" cy="2328253"/>
            </a:xfrm>
            <a:custGeom>
              <a:avLst/>
              <a:gdLst/>
              <a:ahLst/>
              <a:cxnLst/>
              <a:rect l="l" t="t" r="r" b="b"/>
              <a:pathLst>
                <a:path w="4441632" h="2328253">
                  <a:moveTo>
                    <a:pt x="0" y="0"/>
                  </a:moveTo>
                  <a:lnTo>
                    <a:pt x="4441632" y="0"/>
                  </a:lnTo>
                  <a:lnTo>
                    <a:pt x="4441632" y="2328253"/>
                  </a:lnTo>
                  <a:lnTo>
                    <a:pt x="0" y="2328253"/>
                  </a:lnTo>
                  <a:close/>
                </a:path>
              </a:pathLst>
            </a:custGeom>
            <a:solidFill>
              <a:srgbClr val="004CC7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17853" y="3514040"/>
            <a:ext cx="15652294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6000" spc="-150">
                <a:solidFill>
                  <a:srgbClr val="6CE5E8"/>
                </a:solidFill>
                <a:ea typeface="Gothic A1 Light Bold"/>
              </a:rPr>
              <a:t>때론 혼자 때론 같이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7853" y="4537979"/>
            <a:ext cx="15652294" cy="1250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1"/>
              </a:lnSpc>
            </a:pPr>
            <a:r>
              <a:rPr lang="en-US" sz="8001" spc="-320">
                <a:solidFill>
                  <a:srgbClr val="FFFFFF"/>
                </a:solidFill>
                <a:ea typeface="Gothic A1 Heavy"/>
              </a:rPr>
              <a:t>스터디 관리 웹서비스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8328" y="8767609"/>
            <a:ext cx="15652294" cy="321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0"/>
              </a:lnSpc>
            </a:pPr>
            <a:r>
              <a:rPr lang="en-US" sz="1800">
                <a:solidFill>
                  <a:srgbClr val="FFFFFF"/>
                </a:solidFill>
                <a:ea typeface="Gothic A1 Medium"/>
              </a:rPr>
              <a:t>이성진 / 이하림 / 서연주 / 김소휘 / 김지민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6084073" y="1028700"/>
            <a:ext cx="12332567" cy="4405230"/>
          </a:xfrm>
          <a:custGeom>
            <a:avLst/>
            <a:gdLst/>
            <a:ahLst/>
            <a:cxnLst/>
            <a:rect l="l" t="t" r="r" b="b"/>
            <a:pathLst>
              <a:path w="12332567" h="4405230">
                <a:moveTo>
                  <a:pt x="0" y="0"/>
                </a:moveTo>
                <a:lnTo>
                  <a:pt x="12332568" y="0"/>
                </a:lnTo>
                <a:lnTo>
                  <a:pt x="12332568" y="4405230"/>
                </a:lnTo>
                <a:lnTo>
                  <a:pt x="0" y="4405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999393" y="4027971"/>
            <a:ext cx="12501928" cy="6507718"/>
          </a:xfrm>
          <a:custGeom>
            <a:avLst/>
            <a:gdLst/>
            <a:ahLst/>
            <a:cxnLst/>
            <a:rect l="l" t="t" r="r" b="b"/>
            <a:pathLst>
              <a:path w="12501928" h="6507718">
                <a:moveTo>
                  <a:pt x="0" y="0"/>
                </a:moveTo>
                <a:lnTo>
                  <a:pt x="12501928" y="0"/>
                </a:lnTo>
                <a:lnTo>
                  <a:pt x="12501928" y="6507717"/>
                </a:lnTo>
                <a:lnTo>
                  <a:pt x="0" y="6507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645794" y="5615974"/>
            <a:ext cx="274152" cy="2698216"/>
          </a:xfrm>
          <a:custGeom>
            <a:avLst/>
            <a:gdLst/>
            <a:ahLst/>
            <a:cxnLst/>
            <a:rect l="l" t="t" r="r" b="b"/>
            <a:pathLst>
              <a:path w="274152" h="2698216">
                <a:moveTo>
                  <a:pt x="0" y="0"/>
                </a:moveTo>
                <a:lnTo>
                  <a:pt x="274152" y="0"/>
                </a:lnTo>
                <a:lnTo>
                  <a:pt x="274152" y="2698216"/>
                </a:lnTo>
                <a:lnTo>
                  <a:pt x="0" y="26982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499" t="-11149" b="-1114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12469" y="4203525"/>
            <a:ext cx="4944153" cy="4290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ea typeface="Gothic A1 Medium"/>
              </a:rPr>
              <a:t>공통/소그룹 게시판</a:t>
            </a: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ea typeface="Gothic A1 Medium"/>
              </a:rPr>
              <a:t>댓글(공개/비공개)</a:t>
            </a: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text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표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그래프              삽입 기능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사진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링크</a:t>
            </a:r>
          </a:p>
          <a:p>
            <a:pPr algn="l"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task 박스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ea typeface="Now Heavy"/>
              </a:rPr>
              <a:t>커뮤니티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2469" y="2410780"/>
            <a:ext cx="4742695" cy="1887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en-US" sz="2999" spc="-74">
                <a:solidFill>
                  <a:srgbClr val="000D64"/>
                </a:solidFill>
                <a:ea typeface="Gothic A1 Medium"/>
              </a:rPr>
              <a:t>이용자들과의 자유로운 </a:t>
            </a:r>
          </a:p>
          <a:p>
            <a:pPr>
              <a:lnSpc>
                <a:spcPts val="5249"/>
              </a:lnSpc>
            </a:pPr>
            <a:r>
              <a:rPr lang="en-US" sz="2999" spc="-74">
                <a:solidFill>
                  <a:srgbClr val="000D64"/>
                </a:solidFill>
                <a:latin typeface="Gothic A1 Medium"/>
              </a:rPr>
              <a:t>Communication 공간 제공</a:t>
            </a:r>
          </a:p>
          <a:p>
            <a:pPr algn="l">
              <a:lnSpc>
                <a:spcPts val="4200"/>
              </a:lnSpc>
            </a:pPr>
            <a:endParaRPr lang="en-US" sz="2999" spc="-74">
              <a:solidFill>
                <a:srgbClr val="000D64"/>
              </a:solidFill>
              <a:latin typeface="Gothic A1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801958" y="3457708"/>
            <a:ext cx="4944153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체크박스를 이용한 달성 확인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강의의 경우 강의를 누르면 내강의 듣기로 이동하는 기능</a:t>
            </a:r>
            <a:endParaRPr lang="en-US" altLang="ko-KR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타이머를 통한 시간체크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endParaRPr lang="en-US" sz="2400" spc="-60" dirty="0">
              <a:solidFill>
                <a:srgbClr val="000D64"/>
              </a:solidFill>
              <a:ea typeface="Gothic A1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 dirty="0" err="1">
                <a:solidFill>
                  <a:srgbClr val="004CC7"/>
                </a:solidFill>
                <a:ea typeface="Now Heavy"/>
              </a:rPr>
              <a:t>TodoList</a:t>
            </a:r>
            <a:endParaRPr lang="en-US" sz="7499" dirty="0">
              <a:solidFill>
                <a:srgbClr val="004CC7"/>
              </a:solidFill>
              <a:ea typeface="Now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04586" y="2019300"/>
            <a:ext cx="4742695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ko-KR" altLang="en-US" sz="2999" spc="-74" dirty="0">
                <a:solidFill>
                  <a:srgbClr val="000D64"/>
                </a:solidFill>
                <a:ea typeface="Gothic A1 Medium"/>
              </a:rPr>
              <a:t>해야 할 일의 시각화</a:t>
            </a:r>
            <a:endParaRPr lang="en-US" sz="2999" spc="-74" dirty="0">
              <a:solidFill>
                <a:srgbClr val="000D64"/>
              </a:solidFill>
              <a:latin typeface="Gothic A1 Medium"/>
            </a:endParaRPr>
          </a:p>
          <a:p>
            <a:pPr algn="l">
              <a:lnSpc>
                <a:spcPts val="4200"/>
              </a:lnSpc>
            </a:pPr>
            <a:endParaRPr lang="en-US" sz="2999" spc="-74" dirty="0">
              <a:solidFill>
                <a:srgbClr val="000D64"/>
              </a:solidFill>
              <a:latin typeface="Gothic A1 Medium"/>
            </a:endParaRPr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009" y="1332743"/>
            <a:ext cx="9070992" cy="884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50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44178" y="3171498"/>
            <a:ext cx="4944153" cy="5855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 dirty="0">
                <a:solidFill>
                  <a:srgbClr val="000D64"/>
                </a:solidFill>
                <a:ea typeface="Gothic A1 Medium"/>
              </a:rPr>
              <a:t>TODO </a:t>
            </a: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해당 날짜를 누르면 </a:t>
            </a: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TODO LIST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확인 가능</a:t>
            </a: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, </a:t>
            </a:r>
          </a:p>
          <a:p>
            <a:pPr marL="716281" lvl="2">
              <a:lnSpc>
                <a:spcPts val="4200"/>
              </a:lnSpc>
            </a:pPr>
            <a:r>
              <a:rPr lang="en-US" sz="2400" spc="-60" dirty="0">
                <a:solidFill>
                  <a:srgbClr val="000D64"/>
                </a:solidFill>
                <a:ea typeface="Gothic A1 Medium"/>
              </a:rPr>
              <a:t>- TODO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 메뉴 선택 시 등록 화면으로 이동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타이머 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시작 버튼과 종료 버튼 존재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해당 버튼을 누르면 총 공부 시간이 체크되도록 설정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내 강의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커뮤니티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ko-KR" altLang="en-US" sz="7499">
                <a:solidFill>
                  <a:srgbClr val="004CC7"/>
                </a:solidFill>
                <a:ea typeface="Now Heavy"/>
              </a:rPr>
              <a:t>메인</a:t>
            </a:r>
            <a:endParaRPr lang="en-US" sz="7499">
              <a:solidFill>
                <a:srgbClr val="004CC7"/>
              </a:solidFill>
              <a:ea typeface="Now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197" y="1818354"/>
            <a:ext cx="4742695" cy="1241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ko-KR" altLang="en-US" sz="2999" spc="-74">
                <a:solidFill>
                  <a:srgbClr val="000D64"/>
                </a:solidFill>
                <a:latin typeface="Gothic A1 Medium"/>
                <a:ea typeface="Gothic A1 Medium"/>
              </a:rPr>
              <a:t>월 단위 스케줄을 전체적으로 </a:t>
            </a:r>
            <a:endParaRPr lang="en-US" altLang="ko-KR" sz="2999" spc="-74">
              <a:solidFill>
                <a:srgbClr val="000D64"/>
              </a:solidFill>
              <a:latin typeface="Gothic A1 Medium"/>
              <a:ea typeface="Gothic A1 Medium"/>
            </a:endParaRPr>
          </a:p>
          <a:p>
            <a:pPr>
              <a:lnSpc>
                <a:spcPts val="5249"/>
              </a:lnSpc>
            </a:pPr>
            <a:r>
              <a:rPr lang="ko-KR" altLang="en-US" sz="2999" spc="-74">
                <a:solidFill>
                  <a:srgbClr val="000D64"/>
                </a:solidFill>
                <a:latin typeface="Gothic A1 Medium"/>
                <a:ea typeface="Gothic A1 Medium"/>
              </a:rPr>
              <a:t>확인할 수 있는 공간</a:t>
            </a:r>
            <a:endParaRPr lang="en-US" altLang="ko-KR" sz="2999" spc="-74">
              <a:solidFill>
                <a:srgbClr val="000D64"/>
              </a:solidFill>
              <a:latin typeface="Gothic A1 Medium"/>
              <a:ea typeface="Gothic A1 Medium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26FDF9-0CF7-45BE-8082-453884B8E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261245"/>
            <a:ext cx="11438251" cy="819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4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5B09739-14DE-4E07-A726-F3C1E166E2AA}"/>
              </a:ext>
            </a:extLst>
          </p:cNvPr>
          <p:cNvGraphicFramePr>
            <a:graphicFrameLocks noGrp="1"/>
          </p:cNvGraphicFramePr>
          <p:nvPr/>
        </p:nvGraphicFramePr>
        <p:xfrm>
          <a:off x="2438399" y="2628900"/>
          <a:ext cx="13411202" cy="72644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86">
                  <a:extLst>
                    <a:ext uri="{9D8B030D-6E8A-4147-A177-3AD203B41FA5}">
                      <a16:colId xmlns:a16="http://schemas.microsoft.com/office/drawing/2014/main" val="578800986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1146221051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805240371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1242264164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949327594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4154818529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964140162"/>
                    </a:ext>
                  </a:extLst>
                </a:gridCol>
              </a:tblGrid>
              <a:tr h="6838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일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월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화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수 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목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금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토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600010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223802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5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8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721766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9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10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11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12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15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84058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18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19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20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21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22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284931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25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28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29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17264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30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31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87631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A9F2940-09E9-4200-9797-DD40A246066D}"/>
              </a:ext>
            </a:extLst>
          </p:cNvPr>
          <p:cNvCxnSpPr>
            <a:cxnSpLocks/>
          </p:cNvCxnSpPr>
          <p:nvPr/>
        </p:nvCxnSpPr>
        <p:spPr>
          <a:xfrm>
            <a:off x="2438399" y="1375261"/>
            <a:ext cx="112014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2974A1-C73D-4A9C-B514-F8E803DF30C5}"/>
              </a:ext>
            </a:extLst>
          </p:cNvPr>
          <p:cNvSpPr/>
          <p:nvPr/>
        </p:nvSpPr>
        <p:spPr>
          <a:xfrm>
            <a:off x="13923818" y="4076700"/>
            <a:ext cx="1905001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프로젝트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81F1B7-3EA1-42D1-B75D-7BFF331667F6}"/>
              </a:ext>
            </a:extLst>
          </p:cNvPr>
          <p:cNvSpPr/>
          <p:nvPr/>
        </p:nvSpPr>
        <p:spPr>
          <a:xfrm>
            <a:off x="2438399" y="5189853"/>
            <a:ext cx="7696201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프로젝트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33D780-6207-4F31-A8A1-DCAA58A5C1FF}"/>
              </a:ext>
            </a:extLst>
          </p:cNvPr>
          <p:cNvSpPr txBox="1"/>
          <p:nvPr/>
        </p:nvSpPr>
        <p:spPr>
          <a:xfrm>
            <a:off x="2753589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Segoe Script" panose="030B0504020000000003" pitchFamily="66" charset="0"/>
                <a:ea typeface="타이포_쌍문동 B" panose="02020803020101020101" pitchFamily="18" charset="-127"/>
              </a:rPr>
              <a:t>MAIN</a:t>
            </a:r>
            <a:endParaRPr lang="ko-KR" altLang="en-US" sz="2800" b="1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5D744F-9E10-4726-90AE-33FB84981F94}"/>
              </a:ext>
            </a:extLst>
          </p:cNvPr>
          <p:cNvSpPr txBox="1"/>
          <p:nvPr/>
        </p:nvSpPr>
        <p:spPr>
          <a:xfrm>
            <a:off x="4714005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Todo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1A9BE9-A645-4807-B927-011CD328281A}"/>
              </a:ext>
            </a:extLst>
          </p:cNvPr>
          <p:cNvSpPr txBox="1"/>
          <p:nvPr/>
        </p:nvSpPr>
        <p:spPr>
          <a:xfrm>
            <a:off x="6532414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Timer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9EEE37-D78F-4BD5-A7BE-83987ACB1362}"/>
              </a:ext>
            </a:extLst>
          </p:cNvPr>
          <p:cNvSpPr txBox="1"/>
          <p:nvPr/>
        </p:nvSpPr>
        <p:spPr>
          <a:xfrm>
            <a:off x="10318150" y="694551"/>
            <a:ext cx="2784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Community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F2480F-979B-4628-BE19-79D4DC4BCAC1}"/>
              </a:ext>
            </a:extLst>
          </p:cNvPr>
          <p:cNvSpPr txBox="1"/>
          <p:nvPr/>
        </p:nvSpPr>
        <p:spPr>
          <a:xfrm>
            <a:off x="8354278" y="694551"/>
            <a:ext cx="2784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Lecture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302202-0EF1-4A5C-9326-B27801D272A7}"/>
              </a:ext>
            </a:extLst>
          </p:cNvPr>
          <p:cNvSpPr txBox="1"/>
          <p:nvPr/>
        </p:nvSpPr>
        <p:spPr>
          <a:xfrm>
            <a:off x="14498782" y="3361494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09:00 </a:t>
            </a:r>
            <a:r>
              <a:rPr lang="ko-KR" altLang="en-US" sz="1600"/>
              <a:t>회의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A006D5A-6C0B-464A-9DCD-71D10F2C529B}"/>
              </a:ext>
            </a:extLst>
          </p:cNvPr>
          <p:cNvSpPr/>
          <p:nvPr/>
        </p:nvSpPr>
        <p:spPr>
          <a:xfrm>
            <a:off x="14325600" y="3446132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26945D3-616D-46D2-89D6-2F88567C391B}"/>
              </a:ext>
            </a:extLst>
          </p:cNvPr>
          <p:cNvSpPr/>
          <p:nvPr/>
        </p:nvSpPr>
        <p:spPr>
          <a:xfrm>
            <a:off x="2438400" y="8496300"/>
            <a:ext cx="11485418" cy="288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92EA27-4133-4E32-9E5D-93C705652AD7}"/>
              </a:ext>
            </a:extLst>
          </p:cNvPr>
          <p:cNvSpPr txBox="1"/>
          <p:nvPr/>
        </p:nvSpPr>
        <p:spPr>
          <a:xfrm>
            <a:off x="4776351" y="8138204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간이시험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9984011-687B-4C7C-AD0B-262F0D3E9805}"/>
              </a:ext>
            </a:extLst>
          </p:cNvPr>
          <p:cNvSpPr/>
          <p:nvPr/>
        </p:nvSpPr>
        <p:spPr>
          <a:xfrm>
            <a:off x="4568533" y="8222842"/>
            <a:ext cx="173182" cy="16927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3EB5ED-E99D-4476-8627-8ADD435FF651}"/>
              </a:ext>
            </a:extLst>
          </p:cNvPr>
          <p:cNvSpPr txBox="1"/>
          <p:nvPr/>
        </p:nvSpPr>
        <p:spPr>
          <a:xfrm>
            <a:off x="10723419" y="4488478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15:00 </a:t>
            </a:r>
            <a:r>
              <a:rPr lang="ko-KR" altLang="en-US" sz="1600"/>
              <a:t>발표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EAB5B64-D531-4AD6-B124-9E781F1FA494}"/>
              </a:ext>
            </a:extLst>
          </p:cNvPr>
          <p:cNvSpPr/>
          <p:nvPr/>
        </p:nvSpPr>
        <p:spPr>
          <a:xfrm>
            <a:off x="10529455" y="4573116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81082F-3CF9-47EF-A013-0F115E42D40F}"/>
              </a:ext>
            </a:extLst>
          </p:cNvPr>
          <p:cNvSpPr txBox="1"/>
          <p:nvPr/>
        </p:nvSpPr>
        <p:spPr>
          <a:xfrm>
            <a:off x="14498782" y="7970966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시험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DCC1D773-20F7-4678-B3D6-10A10FF89E28}"/>
              </a:ext>
            </a:extLst>
          </p:cNvPr>
          <p:cNvSpPr/>
          <p:nvPr/>
        </p:nvSpPr>
        <p:spPr>
          <a:xfrm>
            <a:off x="14325600" y="8063230"/>
            <a:ext cx="173182" cy="16927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E74655-897C-4E5E-86A4-F531DDB48E22}"/>
              </a:ext>
            </a:extLst>
          </p:cNvPr>
          <p:cNvSpPr txBox="1"/>
          <p:nvPr/>
        </p:nvSpPr>
        <p:spPr>
          <a:xfrm>
            <a:off x="14498782" y="3705977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발표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8B979B2-F6AF-49BB-A176-B6B7CDDC5069}"/>
              </a:ext>
            </a:extLst>
          </p:cNvPr>
          <p:cNvSpPr/>
          <p:nvPr/>
        </p:nvSpPr>
        <p:spPr>
          <a:xfrm>
            <a:off x="14325600" y="3818909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7780E8-3C36-452D-8B5D-713A642F5CCF}"/>
              </a:ext>
            </a:extLst>
          </p:cNvPr>
          <p:cNvSpPr txBox="1"/>
          <p:nvPr/>
        </p:nvSpPr>
        <p:spPr>
          <a:xfrm>
            <a:off x="8641749" y="1777578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7 </a:t>
            </a:r>
            <a:r>
              <a:rPr lang="ko-KR" altLang="en-US" sz="2800" b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월</a:t>
            </a:r>
          </a:p>
        </p:txBody>
      </p:sp>
      <p:sp>
        <p:nvSpPr>
          <p:cNvPr id="39" name="화살표: 왼쪽 38">
            <a:extLst>
              <a:ext uri="{FF2B5EF4-FFF2-40B4-BE49-F238E27FC236}">
                <a16:creationId xmlns:a16="http://schemas.microsoft.com/office/drawing/2014/main" id="{73AF30D9-FEC5-4735-9D5A-A8BE6E2D39EF}"/>
              </a:ext>
            </a:extLst>
          </p:cNvPr>
          <p:cNvSpPr/>
          <p:nvPr/>
        </p:nvSpPr>
        <p:spPr>
          <a:xfrm>
            <a:off x="7677116" y="1817998"/>
            <a:ext cx="436415" cy="410603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왼쪽 39">
            <a:extLst>
              <a:ext uri="{FF2B5EF4-FFF2-40B4-BE49-F238E27FC236}">
                <a16:creationId xmlns:a16="http://schemas.microsoft.com/office/drawing/2014/main" id="{4CEA7132-474D-4605-A3BD-65B95D04BF52}"/>
              </a:ext>
            </a:extLst>
          </p:cNvPr>
          <p:cNvSpPr/>
          <p:nvPr/>
        </p:nvSpPr>
        <p:spPr>
          <a:xfrm rot="10800000">
            <a:off x="10134600" y="1811838"/>
            <a:ext cx="436415" cy="410603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A472233-B98C-41DD-BFB5-EF626228EA90}"/>
              </a:ext>
            </a:extLst>
          </p:cNvPr>
          <p:cNvSpPr/>
          <p:nvPr/>
        </p:nvSpPr>
        <p:spPr>
          <a:xfrm>
            <a:off x="4343400" y="6286263"/>
            <a:ext cx="9580417" cy="28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C0E508E-588C-4C8B-822C-20BECEA048DE}"/>
              </a:ext>
            </a:extLst>
          </p:cNvPr>
          <p:cNvSpPr/>
          <p:nvPr/>
        </p:nvSpPr>
        <p:spPr>
          <a:xfrm>
            <a:off x="4343400" y="7411512"/>
            <a:ext cx="9580417" cy="28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4950649-0000-4309-B286-B4EB9C15E369}"/>
              </a:ext>
            </a:extLst>
          </p:cNvPr>
          <p:cNvSpPr/>
          <p:nvPr/>
        </p:nvSpPr>
        <p:spPr>
          <a:xfrm>
            <a:off x="8113531" y="4890622"/>
            <a:ext cx="5810286" cy="3075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10D12-F721-458B-9F02-F17BB07968F4}"/>
              </a:ext>
            </a:extLst>
          </p:cNvPr>
          <p:cNvSpPr txBox="1"/>
          <p:nvPr/>
        </p:nvSpPr>
        <p:spPr>
          <a:xfrm>
            <a:off x="4949533" y="5760930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회의</a:t>
            </a: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836A04B-4068-42B2-B1AF-411A1DBFD6E8}"/>
              </a:ext>
            </a:extLst>
          </p:cNvPr>
          <p:cNvSpPr/>
          <p:nvPr/>
        </p:nvSpPr>
        <p:spPr>
          <a:xfrm>
            <a:off x="4776351" y="5845568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8DA282-45D8-4706-976F-99B88CD8DE84}"/>
              </a:ext>
            </a:extLst>
          </p:cNvPr>
          <p:cNvSpPr txBox="1"/>
          <p:nvPr/>
        </p:nvSpPr>
        <p:spPr>
          <a:xfrm>
            <a:off x="8766464" y="6843860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회의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B55E1B0-1853-45CF-AB38-0B6F67CDDBAE}"/>
              </a:ext>
            </a:extLst>
          </p:cNvPr>
          <p:cNvSpPr/>
          <p:nvPr/>
        </p:nvSpPr>
        <p:spPr>
          <a:xfrm>
            <a:off x="8593282" y="6928498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49FC05-0F6D-4462-8DCE-E5A6F488F701}"/>
              </a:ext>
            </a:extLst>
          </p:cNvPr>
          <p:cNvSpPr txBox="1"/>
          <p:nvPr/>
        </p:nvSpPr>
        <p:spPr>
          <a:xfrm>
            <a:off x="14162814" y="5863479"/>
            <a:ext cx="1762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13:00 </a:t>
            </a:r>
            <a:r>
              <a:rPr lang="ko-KR" altLang="en-US" sz="1600"/>
              <a:t>그룹스터디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C4B2A642-CD5B-4D89-AE01-77EF46D0BAC0}"/>
              </a:ext>
            </a:extLst>
          </p:cNvPr>
          <p:cNvSpPr/>
          <p:nvPr/>
        </p:nvSpPr>
        <p:spPr>
          <a:xfrm>
            <a:off x="13989632" y="5948117"/>
            <a:ext cx="173182" cy="16927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28A4E6-3DFB-47C3-96E5-9B9B5073DAEE}"/>
              </a:ext>
            </a:extLst>
          </p:cNvPr>
          <p:cNvSpPr txBox="1"/>
          <p:nvPr/>
        </p:nvSpPr>
        <p:spPr>
          <a:xfrm>
            <a:off x="14148960" y="7024975"/>
            <a:ext cx="1762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13:00 </a:t>
            </a:r>
            <a:r>
              <a:rPr lang="ko-KR" altLang="en-US" sz="1600"/>
              <a:t>그룹스터디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CCC56E4-C065-444F-A3AE-E130629A4FB1}"/>
              </a:ext>
            </a:extLst>
          </p:cNvPr>
          <p:cNvSpPr/>
          <p:nvPr/>
        </p:nvSpPr>
        <p:spPr>
          <a:xfrm>
            <a:off x="13975778" y="7109613"/>
            <a:ext cx="173182" cy="16927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6F7DB2-84C4-4DA1-8C48-81C34035D97D}"/>
              </a:ext>
            </a:extLst>
          </p:cNvPr>
          <p:cNvSpPr txBox="1"/>
          <p:nvPr/>
        </p:nvSpPr>
        <p:spPr>
          <a:xfrm>
            <a:off x="10422080" y="5795339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간이시험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16727A2-ACFC-4AFB-BDA7-970FCC94FA97}"/>
              </a:ext>
            </a:extLst>
          </p:cNvPr>
          <p:cNvSpPr/>
          <p:nvPr/>
        </p:nvSpPr>
        <p:spPr>
          <a:xfrm>
            <a:off x="10214262" y="5879977"/>
            <a:ext cx="173182" cy="16927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800274-10B6-484B-91CF-210B6265C84C}"/>
              </a:ext>
            </a:extLst>
          </p:cNvPr>
          <p:cNvSpPr txBox="1"/>
          <p:nvPr/>
        </p:nvSpPr>
        <p:spPr>
          <a:xfrm>
            <a:off x="5136570" y="7780108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발표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3CFAE929-EA25-45CA-8A1B-2A3B3B02987F}"/>
              </a:ext>
            </a:extLst>
          </p:cNvPr>
          <p:cNvSpPr/>
          <p:nvPr/>
        </p:nvSpPr>
        <p:spPr>
          <a:xfrm>
            <a:off x="4963388" y="7893040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154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C653A0-E191-4960-8418-BBC23000B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0924" y="6210300"/>
            <a:ext cx="2124751" cy="3345403"/>
          </a:xfrm>
          <a:prstGeom prst="rect">
            <a:avLst/>
          </a:prstGeom>
        </p:spPr>
      </p:pic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62000" y="4381500"/>
            <a:ext cx="4944153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/>
              </a:rPr>
              <a:t>찾은 강의를 나의 강의실에 등록하여 링크 추가</a:t>
            </a:r>
            <a:endParaRPr lang="en-US" altLang="ko-KR" sz="2400" spc="-60" dirty="0">
              <a:solidFill>
                <a:srgbClr val="000D64"/>
              </a:solidFill>
              <a:latin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/>
              </a:rPr>
              <a:t>내가 시청한 강의는 별도 표시</a:t>
            </a:r>
            <a:endParaRPr lang="en-US" altLang="ko-KR" sz="2400" spc="-60" dirty="0">
              <a:solidFill>
                <a:srgbClr val="000D64"/>
              </a:solidFill>
              <a:latin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/>
              </a:rPr>
              <a:t>시청 중이거나 완강한 강의의 마지막 날짜</a:t>
            </a:r>
            <a:r>
              <a:rPr lang="en-US" altLang="ko-KR" sz="2400" spc="-60" dirty="0">
                <a:solidFill>
                  <a:srgbClr val="000D64"/>
                </a:solidFill>
                <a:latin typeface="Gothic A1 Medium"/>
              </a:rPr>
              <a:t>, </a:t>
            </a:r>
            <a:r>
              <a:rPr lang="ko-KR" altLang="en-US" sz="2400" spc="-60" dirty="0">
                <a:solidFill>
                  <a:srgbClr val="000D64"/>
                </a:solidFill>
                <a:latin typeface="Gothic A1 Medium"/>
              </a:rPr>
              <a:t>마지막 시청구간 표시</a:t>
            </a:r>
            <a:endParaRPr lang="en-US" altLang="ko-KR" sz="2400" spc="-60" dirty="0">
              <a:solidFill>
                <a:srgbClr val="000D64"/>
              </a:solidFill>
              <a:latin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/>
              </a:rPr>
              <a:t>추가한 강의 내 친구에게 공유하기 기능</a:t>
            </a:r>
            <a:endParaRPr lang="en-US" sz="2400" spc="-60" dirty="0">
              <a:solidFill>
                <a:srgbClr val="000D64"/>
              </a:solidFill>
              <a:latin typeface="Gothic A1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ko-KR" altLang="en-US" sz="7499" dirty="0">
                <a:solidFill>
                  <a:srgbClr val="004CC7"/>
                </a:solidFill>
                <a:ea typeface="Now Heavy"/>
              </a:rPr>
              <a:t>나의 강의실</a:t>
            </a:r>
            <a:r>
              <a:rPr lang="en-US" altLang="ko-KR" sz="7499" dirty="0">
                <a:solidFill>
                  <a:srgbClr val="004CC7"/>
                </a:solidFill>
                <a:ea typeface="Now Heavy"/>
              </a:rPr>
              <a:t>	</a:t>
            </a:r>
            <a:endParaRPr lang="en-US" sz="7499" dirty="0">
              <a:solidFill>
                <a:srgbClr val="004CC7"/>
              </a:solidFill>
              <a:ea typeface="Now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12469" y="2410780"/>
            <a:ext cx="4742695" cy="1023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ko-KR" altLang="en-US" sz="2800" spc="-74" dirty="0">
                <a:solidFill>
                  <a:srgbClr val="000D64"/>
                </a:solidFill>
                <a:latin typeface="+mj-ea"/>
                <a:ea typeface="+mj-ea"/>
                <a:cs typeface="Ebrima" pitchFamily="2" charset="0"/>
              </a:rPr>
              <a:t>내가 찾은 강의를 모아놓을 수 있는 공간</a:t>
            </a:r>
            <a:r>
              <a:rPr lang="en-US" altLang="ko-KR" sz="2800" spc="-74" dirty="0">
                <a:solidFill>
                  <a:srgbClr val="000D64"/>
                </a:solidFill>
                <a:latin typeface="+mj-ea"/>
                <a:ea typeface="+mj-ea"/>
                <a:cs typeface="Ebrima" pitchFamily="2" charset="0"/>
              </a:rPr>
              <a:t>, </a:t>
            </a:r>
            <a:r>
              <a:rPr lang="ko-KR" altLang="en-US" sz="2800" spc="-74" dirty="0">
                <a:solidFill>
                  <a:srgbClr val="000D64"/>
                </a:solidFill>
                <a:latin typeface="+mj-ea"/>
                <a:ea typeface="+mj-ea"/>
                <a:cs typeface="Ebrima" pitchFamily="2" charset="0"/>
              </a:rPr>
              <a:t>개인 </a:t>
            </a:r>
            <a:r>
              <a:rPr lang="ko-KR" altLang="en-US" sz="2800" spc="-74" dirty="0" err="1">
                <a:solidFill>
                  <a:srgbClr val="000D64"/>
                </a:solidFill>
                <a:latin typeface="+mj-ea"/>
                <a:ea typeface="+mj-ea"/>
                <a:cs typeface="Ebrima" pitchFamily="2" charset="0"/>
              </a:rPr>
              <a:t>북마크</a:t>
            </a:r>
            <a:r>
              <a:rPr lang="ko-KR" altLang="en-US" sz="2800" spc="-74" dirty="0">
                <a:solidFill>
                  <a:srgbClr val="000D64"/>
                </a:solidFill>
                <a:latin typeface="+mj-ea"/>
                <a:ea typeface="+mj-ea"/>
                <a:cs typeface="Ebrima" pitchFamily="2" charset="0"/>
              </a:rPr>
              <a:t> 설정</a:t>
            </a:r>
            <a:endParaRPr lang="en-US" sz="2800" spc="-74" dirty="0">
              <a:solidFill>
                <a:srgbClr val="000D64"/>
              </a:solidFill>
              <a:latin typeface="+mj-ea"/>
              <a:ea typeface="+mj-ea"/>
              <a:cs typeface="Ebrima" pitchFamily="2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15000" y="2705100"/>
            <a:ext cx="6068976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039600" y="1866900"/>
            <a:ext cx="571415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042844" y="6896100"/>
            <a:ext cx="1707661" cy="224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아래쪽 화살표 13"/>
          <p:cNvSpPr/>
          <p:nvPr/>
        </p:nvSpPr>
        <p:spPr>
          <a:xfrm>
            <a:off x="14706600" y="5372100"/>
            <a:ext cx="5334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438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D221C8-257D-4B38-5D73-58D182241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784" y="0"/>
            <a:ext cx="18355432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3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195" y="-105834"/>
            <a:ext cx="18464389" cy="4830490"/>
            <a:chOff x="0" y="0"/>
            <a:chExt cx="24619186" cy="64406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0000"/>
            </a:blip>
            <a:srcRect l="2870" t="29572" r="3585" b="33696"/>
            <a:stretch>
              <a:fillRect/>
            </a:stretch>
          </p:blipFill>
          <p:spPr>
            <a:xfrm>
              <a:off x="0" y="0"/>
              <a:ext cx="24619186" cy="64406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31519" y="8048758"/>
            <a:ext cx="9888306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spc="120">
                <a:solidFill>
                  <a:srgbClr val="FFFFFF"/>
                </a:solidFill>
                <a:ea typeface="Gothic A1 Light Bold"/>
              </a:rPr>
              <a:t>감사합니다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1519" y="8767557"/>
            <a:ext cx="988830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>
                <a:solidFill>
                  <a:srgbClr val="6CE5E8"/>
                </a:solidFill>
                <a:latin typeface="Now Heavy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231</Words>
  <Application>Microsoft Office PowerPoint</Application>
  <PresentationFormat>사용자 지정</PresentationFormat>
  <Paragraphs>98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9" baseType="lpstr">
      <vt:lpstr>Calibri</vt:lpstr>
      <vt:lpstr>타이포_쌍문동 B</vt:lpstr>
      <vt:lpstr>Arial</vt:lpstr>
      <vt:lpstr>Gothic A1 Light Bold</vt:lpstr>
      <vt:lpstr>맑은 고딕</vt:lpstr>
      <vt:lpstr>Ebrima</vt:lpstr>
      <vt:lpstr>Segoe Script</vt:lpstr>
      <vt:lpstr>Now Heavy</vt:lpstr>
      <vt:lpstr>Gothic A1 Heavy</vt:lpstr>
      <vt:lpstr>Gothic A1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테마 브랜딩전략 프레젠테이션</dc:title>
  <dc:creator>Dean</dc:creator>
  <cp:lastModifiedBy>Admin</cp:lastModifiedBy>
  <cp:revision>7</cp:revision>
  <dcterms:created xsi:type="dcterms:W3CDTF">2006-08-16T00:00:00Z</dcterms:created>
  <dcterms:modified xsi:type="dcterms:W3CDTF">2023-07-17T00:31:49Z</dcterms:modified>
  <dc:identifier>DAFosfX87nw</dc:identifier>
</cp:coreProperties>
</file>

<file path=docProps/thumbnail.jpeg>
</file>